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5" r:id="rId2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5" Type="http://schemas.openxmlformats.org/officeDocument/2006/relationships/slide" Target="slides/slide13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B2B41921-8D5F-6D0D-2D71-CF8E935FA1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C93DC7D-5D03-95AB-F7C5-BAB62F220D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
        <p:nvSpPr>
          <p:cNvPr id="9220" name="Slide Number Placeholder 3">
            <a:extLst>
              <a:ext uri="{FF2B5EF4-FFF2-40B4-BE49-F238E27FC236}">
                <a16:creationId xmlns:a16="http://schemas.microsoft.com/office/drawing/2014/main" id="{83770FA4-3931-EED4-87A8-20F9FC61D02F}"/>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D2D430A-3CB9-463C-A2B4-20382183B14D}"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139</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71.xml"/><Relationship Id="rId2" Type="http://schemas.openxmlformats.org/officeDocument/2006/relationships/notesSlide" Target="../notesSlides/notesSlide68.xml"/></Relationships>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1">
            <a:extLst>
              <a:ext uri="{FF2B5EF4-FFF2-40B4-BE49-F238E27FC236}">
                <a16:creationId xmlns:a16="http://schemas.microsoft.com/office/drawing/2014/main" id="{7CB14DB3-DA18-5102-B63B-BD1A9EA7DD88}"/>
              </a:ext>
            </a:extLst>
          </p:cNvPr>
          <p:cNvSpPr>
            <a:spLocks noChangeArrowheads="1"/>
          </p:cNvSpPr>
          <p:nvPr/>
        </p:nvSpPr>
        <p:spPr bwMode="auto">
          <a:xfrm>
            <a:off x="304800" y="1217613"/>
            <a:ext cx="84582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225425" indent="-169863" eaLnBrk="0" hangingPunct="0">
              <a:defRPr>
                <a:solidFill>
                  <a:schemeClr val="tx1"/>
                </a:solidFill>
                <a:latin typeface="Arial" panose="020B0604020202020204" pitchFamily="34" charset="0"/>
              </a:defRPr>
            </a:lvl2pPr>
            <a:lvl3pPr marL="463550" indent="-238125"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Storm Center Communications developing a Government version of the collaboration tool – EVCM-G</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Software available to all Government entities for use on variety of PC platforms</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local server capability – faster data displays </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simplified animation</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better drawing capabilities</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enhanced help capabilities</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New capabilities developed under government funding available in future updates </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Integrate CIMSS/UAF Aviation/High Latitude Proving Ground products into server for EVCM access</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Demonstrate in Pacific Region with limited bandwidth capabilities</a:t>
            </a:r>
          </a:p>
          <a:p>
            <a:pPr marL="0" marR="0" lvl="0" indent="0" algn="l" defTabSz="914400" rtl="0" eaLnBrk="1" fontAlgn="base" latinLnBrk="0" hangingPunct="1">
              <a:lnSpc>
                <a:spcPct val="85000"/>
              </a:lnSpc>
              <a:spcBef>
                <a:spcPts val="600"/>
              </a:spcBef>
              <a:spcAft>
                <a:spcPts val="600"/>
              </a:spcAft>
              <a:buClrTx/>
              <a:buSzTx/>
              <a:buFontTx/>
              <a:buNone/>
              <a:tabLst/>
              <a:defRPr/>
            </a:pPr>
            <a:endParaRPr kumimoji="0" lang="en-US" altLang="ko-KR" sz="20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endParaRPr>
          </a:p>
          <a:p>
            <a:pPr marL="0" marR="0" lvl="0" indent="0" algn="l" defTabSz="914400" rtl="0" eaLnBrk="1" fontAlgn="base" latinLnBrk="0" hangingPunct="1">
              <a:lnSpc>
                <a:spcPct val="85000"/>
              </a:lnSpc>
              <a:spcBef>
                <a:spcPts val="600"/>
              </a:spcBef>
              <a:spcAft>
                <a:spcPts val="600"/>
              </a:spcAft>
              <a:buClrTx/>
              <a:buSzTx/>
              <a:buFontTx/>
              <a:buNone/>
              <a:tabLst/>
              <a:defRPr/>
            </a:pPr>
            <a:r>
              <a:rPr kumimoji="0" lang="en-US" altLang="ko-KR" sz="20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 </a:t>
            </a:r>
          </a:p>
        </p:txBody>
      </p:sp>
      <p:sp>
        <p:nvSpPr>
          <p:cNvPr id="5123" name="Text Box 16">
            <a:extLst>
              <a:ext uri="{FF2B5EF4-FFF2-40B4-BE49-F238E27FC236}">
                <a16:creationId xmlns:a16="http://schemas.microsoft.com/office/drawing/2014/main" id="{BAB3B041-8881-34AC-D6A8-72EAD657F513}"/>
              </a:ext>
            </a:extLst>
          </p:cNvPr>
          <p:cNvSpPr txBox="1">
            <a:spLocks noChangeArrowheads="1"/>
          </p:cNvSpPr>
          <p:nvPr/>
        </p:nvSpPr>
        <p:spPr bwMode="auto">
          <a:xfrm>
            <a:off x="1143022" y="228587"/>
            <a:ext cx="70659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EnViroCast Collaboration Module (EVCM)</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